
<file path=[Content_Types].xml><?xml version="1.0" encoding="utf-8"?>
<Types xmlns="http://schemas.openxmlformats.org/package/2006/content-types">
  <Default Extension="bmp" ContentType="image/bmp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14"/>
  </p:notesMasterIdLst>
  <p:sldIdLst>
    <p:sldId id="257" r:id="rId5"/>
    <p:sldId id="261" r:id="rId6"/>
    <p:sldId id="265" r:id="rId7"/>
    <p:sldId id="262" r:id="rId8"/>
    <p:sldId id="263" r:id="rId9"/>
    <p:sldId id="264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19" autoAdjust="0"/>
  </p:normalViewPr>
  <p:slideViewPr>
    <p:cSldViewPr snapToGrid="0">
      <p:cViewPr varScale="1">
        <p:scale>
          <a:sx n="60" d="100"/>
          <a:sy n="60" d="100"/>
        </p:scale>
        <p:origin x="96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bmp>
</file>

<file path=ppt/media/image11.bmp>
</file>

<file path=ppt/media/image12.bmp>
</file>

<file path=ppt/media/image13.png>
</file>

<file path=ppt/media/image14.png>
</file>

<file path=ppt/media/image2.jpeg>
</file>

<file path=ppt/media/image3.bmp>
</file>

<file path=ppt/media/image4.jpeg>
</file>

<file path=ppt/media/image5.bmp>
</file>

<file path=ppt/media/image6.bmp>
</file>

<file path=ppt/media/image7.bmp>
</file>

<file path=ppt/media/image8.bmp>
</file>

<file path=ppt/media/image9.b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F2B1B1-943D-4730-ACA6-70055BAB8BD4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8D672-538C-4544-BE58-8A1D4759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10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b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bmp"/><Relationship Id="rId2" Type="http://schemas.openxmlformats.org/officeDocument/2006/relationships/hyperlink" Target="https://www.google.com/url?sa=i&amp;url=https%3A%2F%2Flogoblink.com%2Fatari-logo-history%2F&amp;psig=AOvVaw2W35nCE9KLKSiGa1w3tgst&amp;ust=1649915154282000&amp;source=images&amp;cd=vfe&amp;ved=0CAoQjRxqFwoTCKifsIerkPcCFQAAAAAdAAAAABAJ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bmp"/><Relationship Id="rId5" Type="http://schemas.openxmlformats.org/officeDocument/2006/relationships/image" Target="../media/image6.bmp"/><Relationship Id="rId4" Type="http://schemas.openxmlformats.org/officeDocument/2006/relationships/image" Target="../media/image5.b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bmp"/><Relationship Id="rId2" Type="http://schemas.openxmlformats.org/officeDocument/2006/relationships/image" Target="../media/image9.b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b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b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947857" cy="1630907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tx1"/>
                </a:solidFill>
              </a:rPr>
              <a:t>История появления IBM PC,</a:t>
            </a:r>
            <a:br>
              <a:rPr lang="ru-RU" sz="2400" dirty="0">
                <a:solidFill>
                  <a:schemeClr val="tx1"/>
                </a:solidFill>
              </a:rPr>
            </a:br>
            <a:r>
              <a:rPr lang="ru-RU" sz="2400" dirty="0">
                <a:solidFill>
                  <a:schemeClr val="tx1"/>
                </a:solidFill>
              </a:rPr>
              <a:t>особенности архитектура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ru-RU" dirty="0">
                <a:solidFill>
                  <a:schemeClr val="tx1"/>
                </a:solidFill>
              </a:rPr>
              <a:t>Осипенко Д.В. 595 гр.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5368" y="642594"/>
            <a:ext cx="5775158" cy="1371600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Первый ПК от </a:t>
            </a:r>
            <a:r>
              <a:rPr lang="en-US" dirty="0"/>
              <a:t>IBM</a:t>
            </a:r>
            <a:br>
              <a:rPr lang="ru-RU" dirty="0"/>
            </a:br>
            <a:r>
              <a:rPr lang="ru-RU" dirty="0"/>
              <a:t>(</a:t>
            </a:r>
            <a:r>
              <a:rPr lang="en-US" dirty="0"/>
              <a:t>IBM 5001)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EB893B-CE39-4E6A-8960-0A79B73755D4}"/>
              </a:ext>
            </a:extLst>
          </p:cNvPr>
          <p:cNvSpPr txBox="1"/>
          <p:nvPr/>
        </p:nvSpPr>
        <p:spPr>
          <a:xfrm>
            <a:off x="1071538" y="4293807"/>
            <a:ext cx="4154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/>
              <a:t>Портативный компьютер </a:t>
            </a:r>
            <a:r>
              <a:rPr lang="en-US" i="1" dirty="0"/>
              <a:t>IBM 5001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7EC4C1C-D439-431C-BCB1-0B7CC418E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68" y="361830"/>
            <a:ext cx="5366869" cy="393197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093A42-3A55-4DFE-B3FB-7265B02D61FA}"/>
              </a:ext>
            </a:extLst>
          </p:cNvPr>
          <p:cNvSpPr txBox="1"/>
          <p:nvPr/>
        </p:nvSpPr>
        <p:spPr>
          <a:xfrm>
            <a:off x="5855368" y="2014194"/>
            <a:ext cx="596766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Представлен в сентябре 1975 года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Вес 25 кг.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Имел специальный чемодан для путешествий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Процесор </a:t>
            </a:r>
            <a:r>
              <a:rPr lang="en-US" dirty="0"/>
              <a:t>PALM, </a:t>
            </a:r>
            <a:r>
              <a:rPr lang="ru-RU" dirty="0"/>
              <a:t>размазанный по всей материнской плате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Ленточный привод для записи/чтения программ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5ти дюймовый экран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Память 16Кб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Цена </a:t>
            </a:r>
            <a:r>
              <a:rPr lang="en-US" dirty="0"/>
              <a:t>$10 000</a:t>
            </a:r>
            <a:r>
              <a:rPr lang="ru-RU" dirty="0"/>
              <a:t> - </a:t>
            </a:r>
            <a:r>
              <a:rPr lang="en-US" dirty="0"/>
              <a:t>$20 000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Инструмент для полевых инженеров в удалённых местах, в которых нет возможности получить доступ к большим машинам IBM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429FE-CB50-4184-9C24-02AD2AB39D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Предпосылки и начало создания </a:t>
            </a:r>
            <a:r>
              <a:rPr lang="en-US" dirty="0"/>
              <a:t>IBM PC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B14362-3722-4AF7-8047-516836B060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94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rief Atari Brand History - Logoblink.com">
            <a:hlinkClick r:id="rId2"/>
            <a:extLst>
              <a:ext uri="{FF2B5EF4-FFF2-40B4-BE49-F238E27FC236}">
                <a16:creationId xmlns:a16="http://schemas.microsoft.com/office/drawing/2014/main" id="{2DC73F63-9D71-45D2-A63B-363103F91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6376" y="381001"/>
            <a:ext cx="4159248" cy="304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185D50-61B0-41D3-A059-A8F1155B77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092" y="8021"/>
            <a:ext cx="4348385" cy="35091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EF7009-EB58-44FF-8549-E71108DF39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4382" y="8021"/>
            <a:ext cx="4701311" cy="470131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41BE2EE-798B-4B6E-8E0F-7EF1164F37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663" y="3517168"/>
            <a:ext cx="4198551" cy="28224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E28F81F-ADE3-4653-AADC-904BC1A48D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6785" y="3966135"/>
            <a:ext cx="4412816" cy="288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181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1B2EB4-426B-4A0F-A1B9-6B4395EC8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70" y="415240"/>
            <a:ext cx="5941699" cy="49668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EDC9DC-0040-4980-9485-EC3534E40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4869" y="417098"/>
            <a:ext cx="6118161" cy="49650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C00712-B29B-46EB-8FE8-DAF7B1601605}"/>
              </a:ext>
            </a:extLst>
          </p:cNvPr>
          <p:cNvSpPr txBox="1"/>
          <p:nvPr/>
        </p:nvSpPr>
        <p:spPr>
          <a:xfrm>
            <a:off x="1791226" y="5382129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Молодой Бил Гейтс 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CD499A-702F-4356-AE8D-80F1B14C8726}"/>
              </a:ext>
            </a:extLst>
          </p:cNvPr>
          <p:cNvSpPr txBox="1"/>
          <p:nvPr/>
        </p:nvSpPr>
        <p:spPr>
          <a:xfrm>
            <a:off x="7284215" y="5382129"/>
            <a:ext cx="2965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i="1" dirty="0"/>
              <a:t>IBM PC 5150, август 1981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984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98E86-B125-44A5-B174-93601A487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432" y="642594"/>
            <a:ext cx="6705600" cy="1371600"/>
          </a:xfrm>
        </p:spPr>
        <p:txBody>
          <a:bodyPr/>
          <a:lstStyle/>
          <a:p>
            <a:pPr algn="ctr"/>
            <a:r>
              <a:rPr lang="ru-RU" dirty="0"/>
              <a:t>Открытая архитектура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BEEDB3-F7CF-493F-82DB-1C813DC80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522133" y="1151879"/>
            <a:ext cx="6366474" cy="45557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41F9F4-09F4-4430-A61A-AA2D271FAB9D}"/>
              </a:ext>
            </a:extLst>
          </p:cNvPr>
          <p:cNvSpPr txBox="1"/>
          <p:nvPr/>
        </p:nvSpPr>
        <p:spPr>
          <a:xfrm>
            <a:off x="545432" y="2014194"/>
            <a:ext cx="670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тип архитектуры компьютера, предназначенной для простого добавления, обновления или замены компонентов</a:t>
            </a:r>
          </a:p>
        </p:txBody>
      </p:sp>
    </p:spTree>
    <p:extLst>
      <p:ext uri="{BB962C8B-B14F-4D97-AF65-F5344CB8AC3E}">
        <p14:creationId xmlns:p14="http://schemas.microsoft.com/office/powerpoint/2010/main" val="2983317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05B2C-72FF-4723-8E68-6A55A2643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558" y="642594"/>
            <a:ext cx="6176210" cy="1371600"/>
          </a:xfrm>
        </p:spPr>
        <p:txBody>
          <a:bodyPr/>
          <a:lstStyle/>
          <a:p>
            <a:pPr algn="ctr"/>
            <a:r>
              <a:rPr lang="ru-RU" dirty="0"/>
              <a:t>Операционная система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1A2DA0-13A7-4A98-8666-E5D899563C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9768" y="348425"/>
            <a:ext cx="5115863" cy="38496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85A62-C003-4B35-83FD-6561EB0ADDF6}"/>
              </a:ext>
            </a:extLst>
          </p:cNvPr>
          <p:cNvSpPr txBox="1"/>
          <p:nvPr/>
        </p:nvSpPr>
        <p:spPr>
          <a:xfrm>
            <a:off x="593558" y="2228671"/>
            <a:ext cx="57270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IBM PC, который с самого начала задумывался, как «машина для всего», теперь будет обладать целыми четырьмя возможностями для работы: BASIC, встроенный в ROM, MS-DOS, CP/M или UCSD Pascal.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163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8BFB1-9020-4AA6-B951-92A3CE66E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4336" y="642594"/>
            <a:ext cx="5406190" cy="1371600"/>
          </a:xfrm>
        </p:spPr>
        <p:txBody>
          <a:bodyPr/>
          <a:lstStyle/>
          <a:p>
            <a:pPr algn="ctr"/>
            <a:r>
              <a:rPr lang="ru-RU" dirty="0"/>
              <a:t>Анонс и итоги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DC1C09-216D-4CD7-A8CC-BF950915E2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1895" y="33859"/>
            <a:ext cx="5132645" cy="34204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9EBC38-F477-4155-930B-B9CCBEEDC87E}"/>
              </a:ext>
            </a:extLst>
          </p:cNvPr>
          <p:cNvSpPr txBox="1"/>
          <p:nvPr/>
        </p:nvSpPr>
        <p:spPr>
          <a:xfrm>
            <a:off x="6224337" y="2014194"/>
            <a:ext cx="5406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официальный анонс IBM PC 12 августа 1981 года в отеле Уолдорф-Астория в Нью-Йорке.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Цена от </a:t>
            </a:r>
            <a:r>
              <a:rPr lang="en-US" dirty="0"/>
              <a:t>$</a:t>
            </a:r>
            <a:r>
              <a:rPr lang="ru-RU" dirty="0"/>
              <a:t>1565</a:t>
            </a:r>
            <a:r>
              <a:rPr lang="en-US" dirty="0"/>
              <a:t> -  </a:t>
            </a:r>
            <a:r>
              <a:rPr lang="ru-RU" dirty="0"/>
              <a:t>до </a:t>
            </a:r>
            <a:r>
              <a:rPr lang="en-US" dirty="0"/>
              <a:t>$6000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 таким ценам вы могли бесплатно получить Microsoft BASIC в ROM. MS-DOS, продаваемая по лицензии IBM как PC-DOS, стоила $40, а UCSD Pascal – более $500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5D4BAF-743B-49CE-A9C3-6067E6007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49" y="3233282"/>
            <a:ext cx="4941767" cy="328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42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3BB0A-4FA0-4220-BB61-1BD3E09F0A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0F3CE6-BD96-47BA-8C6B-DE303FE09B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7167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{71A8ED0F-8606-4667-A4B6-69C7A14B33AB}tf78438558_win32</Template>
  <TotalTime>137</TotalTime>
  <Words>220</Words>
  <Application>Microsoft Office PowerPoint</Application>
  <PresentationFormat>Widescreen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Garamond</vt:lpstr>
      <vt:lpstr>Times New Roman</vt:lpstr>
      <vt:lpstr>SavonVTI</vt:lpstr>
      <vt:lpstr>История появления IBM PC, особенности архитектура</vt:lpstr>
      <vt:lpstr>Первый ПК от IBM (IBM 5001)</vt:lpstr>
      <vt:lpstr>Предпосылки и начало создания IBM PC</vt:lpstr>
      <vt:lpstr>PowerPoint Presentation</vt:lpstr>
      <vt:lpstr>PowerPoint Presentation</vt:lpstr>
      <vt:lpstr>Открытая архитектура</vt:lpstr>
      <vt:lpstr>Операционная система</vt:lpstr>
      <vt:lpstr>Анонс и итоги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История появления IBM PC, особенности архитектура</dc:title>
  <dc:creator>SpectrumPC</dc:creator>
  <cp:lastModifiedBy>SpectrumPC</cp:lastModifiedBy>
  <cp:revision>1</cp:revision>
  <dcterms:created xsi:type="dcterms:W3CDTF">2022-04-13T04:53:23Z</dcterms:created>
  <dcterms:modified xsi:type="dcterms:W3CDTF">2022-04-13T07:11:00Z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